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5" r:id="rId6"/>
    <p:sldId id="301" r:id="rId7"/>
    <p:sldId id="302" r:id="rId8"/>
    <p:sldId id="303" r:id="rId9"/>
    <p:sldId id="304" r:id="rId10"/>
    <p:sldId id="308" r:id="rId11"/>
    <p:sldId id="305" r:id="rId12"/>
    <p:sldId id="306" r:id="rId13"/>
    <p:sldId id="307" r:id="rId14"/>
    <p:sldId id="311" r:id="rId15"/>
    <p:sldId id="319" r:id="rId16"/>
    <p:sldId id="321" r:id="rId17"/>
    <p:sldId id="320" r:id="rId18"/>
    <p:sldId id="310" r:id="rId19"/>
    <p:sldId id="309" r:id="rId2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5934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6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0691BD9-0E58-4D50-94AE-4B7486744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770F3C-01C2-4281-8020-9D2972A164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CDEC-1BCA-41A5-9BF0-9FB8E11CCFE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2024/11/1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3E752E-394D-4F00-BA2F-253936841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83B729-E854-444A-B170-519654A1F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2EC96-132F-4D9F-A345-B2219B3250CD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146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5FFBC91-2FBF-4E04-8436-30629A46C3CF}" type="datetime1">
              <a:rPr lang="zh-TW" altLang="en-US" smtClean="0"/>
              <a:t>2024/11/1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B8B270D-091D-4ED2-8C85-0898DD7D9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113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135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49" name="群組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78" name="群組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群組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直線接點​​(S)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接點​​(S)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57" name="群組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群組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40" name="群組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群組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直線接點​​(S)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接點​​(S)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9" name="群組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群組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cxnSp>
        <p:nvCxnSpPr>
          <p:cNvPr id="173" name="直線接點​​(S)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副標題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>
                <a:cs typeface="Calibri"/>
              </a:rPr>
              <a:t>簡報者姓名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文字版面配置區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1" name="內容版面配置區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solidFill>
                <a:schemeClr val="bg1">
                  <a:alpha val="2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7" name="圖片版面配置區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8" name="圖片版面配置區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 dirty="0"/>
              <a:t>20XX </a:t>
            </a:r>
            <a:r>
              <a:rPr lang="zh-TW" altLang="en-US" noProof="0" dirty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 dirty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群組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197" name="群組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群組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187" name="群組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47" name="群組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群組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直線接點​​(S)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接點​​(S)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66" name="群組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48" name="群組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群組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49" name="群組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50" name="群組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群組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52" name="群組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直線接點​​(S)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群組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138" name="群組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98" name="群組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群組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直線接點​​(S)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接點​​(S)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17" name="群組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99" name="群組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群組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0" name="群組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1" name="群組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群組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03" name="群組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直線接點​​(S)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</p:grp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內容版面配置區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indent="0" algn="ctr" rtl="0">
              <a:buNone/>
            </a:pPr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5" name="文字版面配置區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40" name="群組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直線接點​​(S)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​​(S)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82" name="群組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群組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直線接點​​(S)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接點​​(S)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61" name="群組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53" name="群組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solidFill>
                <a:schemeClr val="bg1">
                  <a:alpha val="2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20" name="副標題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副標題</a:t>
            </a:r>
          </a:p>
        </p:txBody>
      </p:sp>
      <p:sp>
        <p:nvSpPr>
          <p:cNvPr id="24" name="圖片版面配置區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6" name="圖片版面配置區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F2BD96E-3838-45D2-9031-D3AF67C920A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F2BD96E-3838-45D2-9031-D3AF67C920A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3" name="圖片版面配置區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44" name="圖片版面配置區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46" name="圖片版面配置區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47" name="圖片版面配置區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8" name="日期版面配置區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TW" noProof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20XX </a:t>
            </a:r>
            <a:r>
              <a: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</a:p>
        </p:txBody>
      </p: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手繪多邊形​​(F)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6" name="手繪多邊形​​(F)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7" name="線條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手繪多邊形​​(F)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3" name="手繪多邊形​​(F)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4" name="線條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9" name="頁尾版面配置區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範例頁尾文字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39" name="投影片編號版面配置區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en-US" altLang="zh-TW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4" name="圖片版面配置區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5" name="圖片版面配置區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6" name="圖片版面配置區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7" name="圖片版面配置區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cxnSp>
        <p:nvCxnSpPr>
          <p:cNvPr id="11" name="直線接點​​(S)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版面配置區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0" name="文字版面配置區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1" name="文字版面配置區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2" name="文字版面配置區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3" name="文字版面配置區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4" name="文字版面配置區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5" name="文字版面配置區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6" name="文字版面配置區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7" name="文字版面配置區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4" y="895928"/>
            <a:ext cx="5437543" cy="2334637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b="1" dirty="0">
                <a:latin typeface="華康仿宋體 Std W4" panose="02020400000000000000" pitchFamily="18" charset="-120"/>
                <a:ea typeface="華康仿宋體 Std W4" panose="02020400000000000000" pitchFamily="18" charset="-120"/>
              </a:rPr>
              <a:t>勞權</a:t>
            </a:r>
            <a:br>
              <a:rPr lang="en-US" altLang="zh-TW" b="1" dirty="0">
                <a:latin typeface="華康仿宋體 Std W4" panose="02020400000000000000" pitchFamily="18" charset="-120"/>
                <a:ea typeface="華康仿宋體 Std W4" panose="02020400000000000000" pitchFamily="18" charset="-120"/>
              </a:rPr>
            </a:br>
            <a:r>
              <a:rPr lang="zh-TW" altLang="en-US" b="1" dirty="0">
                <a:latin typeface="華康仿宋體 Std W4" panose="02020400000000000000" pitchFamily="18" charset="-120"/>
                <a:ea typeface="華康仿宋體 Std W4" panose="02020400000000000000" pitchFamily="18" charset="-120"/>
              </a:rPr>
              <a:t>公司沒告訴你</a:t>
            </a:r>
            <a:br>
              <a:rPr lang="en-US" altLang="zh-TW" b="1" dirty="0">
                <a:latin typeface="華康仿宋體 Std W4" panose="02020400000000000000" pitchFamily="18" charset="-120"/>
                <a:ea typeface="華康仿宋體 Std W4" panose="02020400000000000000" pitchFamily="18" charset="-120"/>
              </a:rPr>
            </a:br>
            <a:r>
              <a:rPr lang="zh-TW" altLang="en-US" b="1" dirty="0">
                <a:latin typeface="華康仿宋體 Std W4" panose="02020400000000000000" pitchFamily="18" charset="-120"/>
                <a:ea typeface="華康仿宋體 Std W4" panose="02020400000000000000" pitchFamily="18" charset="-120"/>
              </a:rPr>
              <a:t>但你一定要知道的事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zh-TW" altLang="en-US" dirty="0"/>
              <a:t>書展展出日期：</a:t>
            </a:r>
            <a:r>
              <a:rPr lang="en-US" altLang="zh-TW" dirty="0"/>
              <a:t>113.05.01-06.30</a:t>
            </a:r>
          </a:p>
          <a:p>
            <a:pPr rtl="0"/>
            <a:endParaRPr lang="en-US" altLang="zh-TW" dirty="0"/>
          </a:p>
          <a:p>
            <a:pPr rtl="0"/>
            <a:r>
              <a:rPr lang="zh-TW" altLang="en-US" dirty="0"/>
              <a:t>書展展期間 圖書不提供外借</a:t>
            </a:r>
            <a:endParaRPr lang="en-US" altLang="zh-TW" dirty="0"/>
          </a:p>
          <a:p>
            <a:pPr rtl="0"/>
            <a:r>
              <a:rPr lang="zh-TW" altLang="en-US" dirty="0"/>
              <a:t>歡迎線上預約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306CE3-BC3B-4CB5-BCA9-98090819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203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D40E40-E57B-4C5A-938D-C064AA24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50" y="928689"/>
            <a:ext cx="10213200" cy="111283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菁英媽媽想上班</a:t>
            </a:r>
            <a:br>
              <a:rPr lang="en-US" altLang="zh-TW" dirty="0"/>
            </a:br>
            <a:r>
              <a:rPr lang="zh-TW" altLang="en-US" dirty="0"/>
              <a:t>美國頂尖名校女性</a:t>
            </a:r>
            <a:br>
              <a:rPr lang="en-US" altLang="zh-TW" dirty="0"/>
            </a:br>
            <a:r>
              <a:rPr lang="zh-TW" altLang="en-US" dirty="0"/>
              <a:t>重返職場的特權與矛盾</a:t>
            </a:r>
            <a:br>
              <a:rPr lang="en-US" altLang="zh-TW" dirty="0"/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Pamela Stone</a:t>
            </a:r>
            <a:r>
              <a:rPr lang="en-US" altLang="zh-TW" sz="20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altLang="zh-TW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Meg Lovejoy</a:t>
            </a:r>
            <a:r>
              <a:rPr lang="zh-TW" altLang="en-US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著</a:t>
            </a:r>
            <a:endParaRPr lang="zh-TW" altLang="en-US" sz="20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624CB21D-E139-44AE-812D-329F29C250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808" y="2191545"/>
            <a:ext cx="2696581" cy="3753641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BDB93F-7F08-4134-8EA1-36AC84C83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95900" y="517525"/>
            <a:ext cx="5964450" cy="64261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TW" altLang="en-US" dirty="0"/>
              <a:t>        本書描寫的是中上階級女性在家庭與工作間拉扯的故事，她們畢業自哈佛、史丹佛、芝加哥大學、麻省理工學院等頂尖名校，在一流公司擔任醫師、律師、會計師、高階主管、科學家。</a:t>
            </a:r>
          </a:p>
          <a:p>
            <a:pPr marL="0" indent="0">
              <a:buNone/>
            </a:pPr>
            <a:r>
              <a:rPr lang="zh-TW" altLang="en-US" dirty="0"/>
              <a:t>       她們的人生直到辭職前都是勝利組：不是已經衝破玻璃天花板，就是快衝過去了，像她們這樣事業有成、具備優勢的女性，理當走上一流母校為她們規劃好的路，成為所在領域的領導者。</a:t>
            </a:r>
          </a:p>
          <a:p>
            <a:pPr marL="0" indent="0">
              <a:buNone/>
            </a:pPr>
            <a:r>
              <a:rPr lang="zh-TW" altLang="en-US" dirty="0"/>
              <a:t>       她們和同樣畢業名校的菁英男性結婚，在生小孩之前，她們和丈夫平起平坐，有著類似的學經歷與工作成就。</a:t>
            </a:r>
          </a:p>
          <a:p>
            <a:pPr marL="0" indent="0">
              <a:buNone/>
            </a:pPr>
            <a:r>
              <a:rPr lang="zh-TW" altLang="en-US" b="1" dirty="0"/>
              <a:t>從沒想過當全職媽媽！</a:t>
            </a:r>
          </a:p>
          <a:p>
            <a:pPr marL="0" indent="0">
              <a:buNone/>
            </a:pPr>
            <a:r>
              <a:rPr lang="zh-TW" altLang="en-US" dirty="0"/>
              <a:t>但是，第一個孩子出生了、第二、第三個孩子出生了，從未想過擔任全職媽媽的她們，卻因為菁英工作毫無彈性的高壓與高工時，讓她們不得不中斷前程似錦的職業生涯，轉而成為家庭主婦，並且扛起一切家務，確保丈夫和孩子可以在職場上或學校裡達到最佳成就。</a:t>
            </a:r>
          </a:p>
          <a:p>
            <a:pPr marL="0" indent="0">
              <a:buNone/>
            </a:pPr>
            <a:r>
              <a:rPr lang="zh-TW" altLang="en-US" b="1" dirty="0"/>
              <a:t>後悔離職嗎？</a:t>
            </a:r>
          </a:p>
          <a:p>
            <a:pPr marL="0" indent="0">
              <a:buNone/>
            </a:pPr>
            <a:r>
              <a:rPr lang="zh-TW" altLang="en-US" dirty="0"/>
              <a:t>本書作者為兩位社會學家，他們多年前研究菁英女性為何離開職場，經過了十年，再次追蹤研究同一批人，詢問這群菁英媽媽放棄工作返家相夫教子，真的是她們想要的嗎？當初毅然放棄大好前途，如今回頭來看是否值得呢？是否感到後悔？</a:t>
            </a:r>
          </a:p>
          <a:p>
            <a:pPr marL="0" indent="0">
              <a:buNone/>
            </a:pPr>
            <a:r>
              <a:rPr lang="zh-TW" altLang="en-US" b="1" dirty="0"/>
              <a:t>二度就業，回得到高端工作嗎？</a:t>
            </a:r>
          </a:p>
          <a:p>
            <a:pPr marL="0" indent="0">
              <a:buNone/>
            </a:pPr>
            <a:r>
              <a:rPr lang="zh-TW" altLang="en-US" dirty="0"/>
              <a:t>當孩子長大、空巢期逐步到來時，這群曾在職場呼風喚雨的女性，幾乎每個人都想重返職場時，但她們是否能回到當年的頂尖職位？她們會如何展開第二職涯？</a:t>
            </a:r>
          </a:p>
          <a:p>
            <a:pPr marL="0" indent="0">
              <a:buNone/>
            </a:pPr>
            <a:r>
              <a:rPr lang="zh-TW" altLang="en-US" dirty="0"/>
              <a:t>本書記錄了菁英女性重返職場的心路歷程，也說明了很多選擇的兩難。聽她們的故事，我們將看見菁英媽媽面對家庭與工作的特權、矛盾與挫折，以及中上階層的階級複製策略，如何讓媽媽犧牲前途也讓爸爸累昏頭，而且也不一定對孩子最好。</a:t>
            </a:r>
          </a:p>
        </p:txBody>
      </p:sp>
    </p:spTree>
    <p:extLst>
      <p:ext uri="{BB962C8B-B14F-4D97-AF65-F5344CB8AC3E}">
        <p14:creationId xmlns:p14="http://schemas.microsoft.com/office/powerpoint/2010/main" val="194340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94238E-7648-490C-979F-B41C99C4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先上課再上班</a:t>
            </a:r>
            <a:br>
              <a:rPr lang="en-US" altLang="zh-TW" b="1" dirty="0"/>
            </a:br>
            <a:r>
              <a:rPr lang="zh-TW" altLang="en-US" b="1" dirty="0"/>
              <a:t>上班族的第一堂法律課</a:t>
            </a:r>
            <a:br>
              <a:rPr lang="en-US" altLang="zh-TW" b="1" dirty="0"/>
            </a:b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周志盛 著</a:t>
            </a:r>
            <a:endParaRPr lang="zh-TW" altLang="en-US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901EEB6A-74AA-4D2D-9D83-A85DDFF58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48119" y="1914532"/>
            <a:ext cx="2723062" cy="3701249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58A2256-3F87-4E83-AC65-807FE8EC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8400" y="1293812"/>
            <a:ext cx="7035800" cy="427037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本書精選上班族必須熟稔的職場權益議題，區分「勞工基本的法律須知」、「工讀生、部分工時者的權益」、「派遣勞工的權益」、「競業禁止合約的效力」、「兩性工作平等權益解析」、「勞工退休金制度解析」等六大篇。提早了解職場競爭規則，職涯規劃一把罩！</a:t>
            </a:r>
            <a:endParaRPr lang="en-US" altLang="zh-TW" dirty="0"/>
          </a:p>
          <a:p>
            <a:r>
              <a:rPr lang="zh-TW" altLang="en-US" dirty="0"/>
              <a:t>每篇檢附相關個案實例，藉以分析實務上勞資雙方經常探究的迷思。</a:t>
            </a:r>
            <a:endParaRPr lang="en-US" altLang="zh-TW" dirty="0"/>
          </a:p>
          <a:p>
            <a:r>
              <a:rPr lang="zh-TW" altLang="en-US" dirty="0"/>
              <a:t>每項議題詳細剖析涉及之法令規範以及實務作業</a:t>
            </a:r>
            <a:endParaRPr lang="en-US" altLang="zh-TW" dirty="0"/>
          </a:p>
          <a:p>
            <a:r>
              <a:rPr lang="zh-TW" altLang="en-US" dirty="0"/>
              <a:t>詳細彙整主管機關發佈之重要函譯，以使勞資雙方各有依循。</a:t>
            </a:r>
            <a:endParaRPr lang="en-US" altLang="zh-TW" dirty="0"/>
          </a:p>
          <a:p>
            <a:r>
              <a:rPr lang="zh-TW" altLang="en-US" dirty="0"/>
              <a:t>提供人資管理、勞資關係與勞動法令的諮詢服務。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9A1D6BBB-31F0-4C4E-8F82-03305A8A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範例頁尾文字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483ABEDE-19C0-4D43-B241-4308C7CE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11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8095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3295E-82C3-4F60-AB0B-8C97C43D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戰鬥的上班族</a:t>
            </a:r>
            <a:b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職場勞工自保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招</a:t>
            </a:r>
            <a:b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蔡晴羽</a:t>
            </a:r>
            <a:endParaRPr lang="zh-TW" altLang="en-US" sz="2000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085C1075-90DE-453E-A6AF-4419F7A9C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233"/>
          <a:stretch/>
        </p:blipFill>
        <p:spPr>
          <a:xfrm>
            <a:off x="1162447" y="1736732"/>
            <a:ext cx="3183730" cy="4474918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60BF5B0-0946-44ED-BC4A-6F4C7F32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8400" y="2120900"/>
            <a:ext cx="62242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戰鬥上班族，為自己的權利戰一波！</a:t>
            </a:r>
            <a:br>
              <a:rPr lang="zh-TW" altLang="en-US" sz="1400" dirty="0"/>
            </a:b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當你今天被雇主欺負、壓榨的時候，該怎麼辦呢？</a:t>
            </a:r>
            <a:br>
              <a:rPr lang="zh-TW" altLang="en-US" sz="1400" dirty="0"/>
            </a:br>
            <a:br>
              <a:rPr lang="zh-TW" altLang="en-US" sz="1400" dirty="0"/>
            </a:b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更有效解決勞資糾紛的勞動事件法，重點有：</a:t>
            </a:r>
            <a:br>
              <a:rPr lang="zh-TW" altLang="en-US" sz="1400" dirty="0"/>
            </a:b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勞動調解</a:t>
            </a:r>
            <a:r>
              <a:rPr lang="en-US" altLang="zh-TW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由法院當公正第三方，以「勞資合意」為解決目標</a:t>
            </a:r>
            <a:br>
              <a:rPr lang="zh-TW" altLang="en-US" sz="1400" dirty="0"/>
            </a:b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勞動訴訟</a:t>
            </a:r>
            <a:r>
              <a:rPr lang="en-US" altLang="zh-TW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用迅速、妥適、專業、有效、平等處理勞動事件</a:t>
            </a:r>
            <a:br>
              <a:rPr lang="zh-TW" altLang="en-US" sz="1400" dirty="0"/>
            </a:b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勞動保全</a:t>
            </a:r>
            <a:r>
              <a:rPr lang="en-US" altLang="zh-TW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原來這是可以避免雇主脫產，或是讓勞工繼續工作的規定</a:t>
            </a:r>
            <a:br>
              <a:rPr lang="zh-TW" altLang="en-US" sz="1400" dirty="0"/>
            </a:br>
            <a:br>
              <a:rPr lang="zh-TW" altLang="en-US" sz="1400" dirty="0"/>
            </a:b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勞動事件法的優點是：</a:t>
            </a:r>
            <a:br>
              <a:rPr lang="zh-TW" altLang="en-US" sz="1400" dirty="0"/>
            </a:br>
            <a:r>
              <a:rPr lang="zh-TW" altLang="en-US" sz="1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裁判費減免、工資與工時的舉證推定、工會輔佐參與勞動訴訟</a:t>
            </a:r>
            <a:br>
              <a:rPr lang="zh-TW" altLang="en-US" sz="1400" dirty="0"/>
            </a:br>
            <a:endParaRPr lang="zh-TW" altLang="en-US" sz="1400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ABB1DAE-C3F7-4E8B-86E4-82B434F2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12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1053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23D28-5C3E-490E-A831-4B521EB1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  <a:t>被壓榨了！然後咧？</a:t>
            </a:r>
            <a:br>
              <a:rPr lang="en-US" altLang="zh-TW" b="1" dirty="0">
                <a:solidFill>
                  <a:srgbClr val="000000"/>
                </a:solidFill>
                <a:latin typeface="Noto Sans TC"/>
              </a:rPr>
            </a:br>
            <a: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  <a:t>給你職場勞工自保的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Noto Sans TC"/>
              </a:rPr>
              <a:t>21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  <a:t>招</a:t>
            </a:r>
            <a:b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</a:br>
            <a:r>
              <a:rPr lang="zh-TW" altLang="en-US" sz="2000" b="1" i="0" u="none" strike="noStrike" dirty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蔡晴羽</a:t>
            </a:r>
            <a:endParaRPr lang="zh-TW" altLang="en-US" sz="2000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6D5D5CC-BBB2-490F-A2A1-9522B416BD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2401" y="1753038"/>
            <a:ext cx="3169444" cy="4190562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8898B6-47CE-4BAB-8A37-AAC9331A2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92089"/>
            <a:ext cx="5825151" cy="5751511"/>
          </a:xfrm>
        </p:spPr>
        <p:txBody>
          <a:bodyPr>
            <a:normAutofit fontScale="25000" lnSpcReduction="20000"/>
          </a:bodyPr>
          <a:lstStyle/>
          <a:p>
            <a:pPr marL="0" indent="0" algn="l" fontAlgn="base">
              <a:buNone/>
            </a:pP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給職場老鳥、勞資對抗者，必知的勞動法絕招。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讓你遇到勞資糾紛不用驚！</a:t>
            </a:r>
          </a:p>
          <a:p>
            <a:pPr marL="0" indent="0" algn="l" fontAlgn="base">
              <a:buNone/>
            </a:pP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你我無法分離的勞動關係，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你我息息相關的勞動權益。</a:t>
            </a:r>
          </a:p>
          <a:p>
            <a:pPr marL="0" indent="0" algn="l" fontAlgn="base">
              <a:buNone/>
            </a:pP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你有自覺正處於被壓榨的職場人生嗎？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老闆不合理的要求，難道只能全部承受嗎？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勞資調解、勞資仲裁、組織工會、法律扶助，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我該怎麼主張自己的勞動權益？</a:t>
            </a:r>
          </a:p>
          <a:p>
            <a:pPr marL="0" indent="0" algn="l" fontAlgn="base">
              <a:buNone/>
            </a:pP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拗口的法律名詞，利用活潑的插圖，讓你清楚明瞭！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枯燥的法律關係，透過簡單的故事，讓你身歷其境！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重要的法律權益，藉著清楚的說明，讓你全部掌握！</a:t>
            </a:r>
          </a:p>
          <a:p>
            <a:pPr marL="0" indent="0" algn="l" fontAlgn="base">
              <a:buNone/>
            </a:pP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本書收錄近期關注的公司「大量解雇」、勞工「組織工會」、「法律扶助」等相關法規以及重要觀念，讓你用合法合理的方式，捍衛自己勞動權益。</a:t>
            </a:r>
          </a:p>
          <a:p>
            <a:pPr marL="0" indent="0" algn="l" fontAlgn="base">
              <a:buNone/>
            </a:pP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被壓榨了！然後咧？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「遇到豬哥主管怎麼辦？」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「幫公司研發產品我可以帶走嗎？」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「勞動申訴與檢查要注意什麼細節？」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「公司壓榨我，想罷工怎麼罷？」</a:t>
            </a:r>
            <a:b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56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「組工會有那麼容易嗎？」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10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D01278-44B6-44F5-B715-28A5F543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要上班了！然後咧？</a:t>
            </a:r>
            <a:b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教你當個聰明的職場勞工</a:t>
            </a:r>
            <a:b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蔡晴羽</a:t>
            </a:r>
            <a:endParaRPr lang="zh-TW" altLang="en-US" sz="2000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5CB5802-A20E-46C5-874D-A220A5802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61996" y="1911978"/>
            <a:ext cx="3091437" cy="4041768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EB049BD-3C1B-48D3-A46A-95C3EC956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9600" y="730878"/>
            <a:ext cx="6159500" cy="52228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每一篇發生在你我周遭的職場故事，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每一個你我都應該知道的勞動法律。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拗口的法律名詞，利用活潑的插圖，讓你清楚明瞭！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枯燥的法律關係，透過簡單的故事，讓你身歷其境！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重要的法律權益，藉著清楚的說明，讓你全部掌握！</a:t>
            </a:r>
            <a:endParaRPr lang="en-US" altLang="zh-TW" b="0" i="0" dirty="0"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zh-TW" altLang="en-US" dirty="0"/>
            </a:br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本書收錄最新「一例一休」、「特休請假」、「最低服務年資」的修法以及相關函釋見解，讓即將步入或是初入職場的你，知道如何保護自己勞動權益。</a:t>
            </a:r>
            <a:br>
              <a:rPr lang="zh-TW" altLang="en-US" dirty="0"/>
            </a:br>
            <a:endParaRPr lang="en-US" altLang="zh-TW" dirty="0"/>
          </a:p>
          <a:p>
            <a:pPr marL="0" indent="0">
              <a:buNone/>
            </a:pPr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本書收錄「一例一休」、「特休請假」、「最低服務年資」的修法以及相關函釋見解，讓即將步入或是初入職場的你，知道如何保護自己勞動權益。</a:t>
            </a:r>
            <a:endParaRPr lang="en-US" altLang="zh-TW" dirty="0">
              <a:solidFill>
                <a:srgbClr val="232323"/>
              </a:solidFill>
              <a:latin typeface="Arial" panose="020B0604020202020204" pitchFamily="34" charset="0"/>
            </a:endParaRP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B5864B73-7291-4316-B617-82E53D0E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範例頁尾文字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1FAC5B7-EE9B-454F-97B0-9335D4D2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14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7317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7AE39F-C456-4A2B-9325-022E6084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49578"/>
            <a:ext cx="10213200" cy="1112836"/>
          </a:xfrm>
        </p:spPr>
        <p:txBody>
          <a:bodyPr/>
          <a:lstStyle/>
          <a:p>
            <a:r>
              <a:rPr lang="zh-TW" altLang="en-US" dirty="0"/>
              <a:t>九降風中的勞工</a:t>
            </a:r>
            <a:br>
              <a:rPr lang="en-US" altLang="zh-TW" dirty="0"/>
            </a:br>
            <a:r>
              <a:rPr lang="zh-TW" altLang="en-US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新竹勞工訪調工作隊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C3D4932B-D8E3-4273-A687-41A660DB05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1255" y="1642725"/>
            <a:ext cx="2953545" cy="4140754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2187D74-87AF-458D-ACB9-FB2A77589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1000" y="395289"/>
            <a:ext cx="6451600" cy="5827711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        </a:t>
            </a:r>
            <a:r>
              <a:rPr lang="en-US" altLang="zh-TW" dirty="0"/>
              <a:t>2008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月金融風暴捲向台灣，光今年年初在新竹科學園區就有近十萬人被迫放無薪假。曾參與反高學費等社運的潘欣榮，因此發起訪調工作隊，招募廿多位學生、上班族與勞工等各行業成員，今年</a:t>
            </a:r>
            <a:r>
              <a:rPr lang="en-US" altLang="zh-TW" dirty="0"/>
              <a:t>1</a:t>
            </a:r>
            <a:r>
              <a:rPr lang="zh-TW" altLang="en-US" dirty="0"/>
              <a:t>月在新竹地區，實地調查訪問無薪假情形。</a:t>
            </a:r>
            <a:endParaRPr lang="en-US" altLang="zh-TW" dirty="0"/>
          </a:p>
          <a:p>
            <a:r>
              <a:rPr lang="zh-TW" altLang="en-US" dirty="0"/>
              <a:t>        這是台灣第一本訪問調查勞工無薪假的書，受訪者包括科技新貴、運匠、工廠作業員、銀行主管、小吃業者以及新住民與移工，有的被資遣、有的放無薪假，有人曾參與罷工。書中呈現這些基層勞工的處境，有人因參與工運成為資方眼中的「黑名單」；「野雞車」運匠為了掙錢養家活口，開車工時長，有幾次「開到打瞌睡只好拚命捏大腿、摑巴掌、大聲吼叫來提神</a:t>
            </a:r>
            <a:r>
              <a:rPr lang="en-US" altLang="zh-TW" dirty="0"/>
              <a:t>…</a:t>
            </a:r>
            <a:r>
              <a:rPr lang="zh-TW" altLang="en-US" dirty="0"/>
              <a:t>」。這本書也是近期唯一以訪調為基礎，論述台灣勞工與無薪假的專書。</a:t>
            </a:r>
            <a:endParaRPr lang="en-US" altLang="zh-TW" dirty="0"/>
          </a:p>
          <a:p>
            <a:r>
              <a:rPr lang="zh-TW" alt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      雖然官方規定無薪假需勞工同意，但大部分實情卻非如此，某電子公司受訪者指出，「公司一方面進行無薪休假意見調查，一方面釋出不同意無薪休假人數超過五％就要裁員，結果大家開始無薪休假」。無薪假是雇主透過彈性雇用來降低成本負擔，彈性雇用則包含彈性勞動（如勞動派遣、不穩定就業）及彈性工時（無薪假），無薪休假因此將成雇主調節成本的手段。</a:t>
            </a:r>
            <a:endParaRPr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5129064-5F21-4AC4-9354-F91A4C8B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15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4813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68A198-7B8C-4ADE-AB4B-2F9ECE8B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職業病</a:t>
            </a:r>
            <a:r>
              <a:rPr lang="en-US" altLang="zh-TW" b="1" dirty="0"/>
              <a:t>bye-bye</a:t>
            </a:r>
            <a:br>
              <a:rPr lang="en-US" altLang="zh-TW" b="1" dirty="0"/>
            </a:br>
            <a:r>
              <a:rPr lang="zh-TW" altLang="en-US" b="1" dirty="0"/>
              <a:t>快樂工作健康指南</a:t>
            </a:r>
            <a:br>
              <a:rPr lang="en-US" altLang="zh-TW" b="1" dirty="0"/>
            </a:br>
            <a:r>
              <a:rPr lang="zh-TW" altLang="en-US" sz="2000" b="1" dirty="0"/>
              <a:t>張正莉</a:t>
            </a:r>
            <a:endParaRPr lang="zh-TW" altLang="en-US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950A18A-EBE2-4103-9AEA-1D57EA832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837"/>
          <a:stretch/>
        </p:blipFill>
        <p:spPr>
          <a:xfrm>
            <a:off x="1447800" y="2008525"/>
            <a:ext cx="2438400" cy="3371174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46F69FE-3AD0-4DC1-9372-36745722D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1800" y="1181100"/>
            <a:ext cx="5690800" cy="4699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dirty="0"/>
              <a:t>不景氣的時候，能夠找到一份工作多麼令人開心，</a:t>
            </a:r>
          </a:p>
          <a:p>
            <a:pPr marL="0" indent="0">
              <a:buNone/>
            </a:pPr>
            <a:r>
              <a:rPr lang="zh-TW" altLang="en-US" dirty="0"/>
              <a:t>但能夠健康快樂的工作卻是不景氣的時候更要重視的課題。</a:t>
            </a:r>
          </a:p>
          <a:p>
            <a:pPr marL="0" indent="0">
              <a:buNone/>
            </a:pPr>
            <a:r>
              <a:rPr lang="zh-TW" altLang="en-US" dirty="0"/>
              <a:t>誰是過勞死的高危險群？什麼樣的職業病、職業傷害會找上你？</a:t>
            </a:r>
          </a:p>
          <a:p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別以為只有勞動階級才會碰上這些問題</a:t>
            </a:r>
          </a:p>
          <a:p>
            <a:pPr marL="0" indent="0">
              <a:buNone/>
            </a:pPr>
            <a:r>
              <a:rPr lang="zh-TW" altLang="en-US" dirty="0"/>
              <a:t>醫師、教師、明星、科技新貴都工作都一樣有健康風險。</a:t>
            </a:r>
          </a:p>
          <a:p>
            <a:pPr marL="0" indent="0">
              <a:buNone/>
            </a:pPr>
            <a:r>
              <a:rPr lang="zh-TW" altLang="en-US" dirty="0"/>
              <a:t>熱門的行業也好，辛苦的工作也罷，職傷常造成無法彌補的遺憾。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本書作者張正莉採訪國內職業病專家，</a:t>
            </a:r>
          </a:p>
          <a:p>
            <a:pPr marL="0" indent="0">
              <a:buNone/>
            </a:pPr>
            <a:r>
              <a:rPr lang="zh-TW" altLang="en-US" dirty="0"/>
              <a:t>以淺顯易懂的分析說明各種職病的原因與防治之道，</a:t>
            </a:r>
          </a:p>
          <a:p>
            <a:pPr marL="0" indent="0">
              <a:buNone/>
            </a:pPr>
            <a:r>
              <a:rPr lang="zh-TW" altLang="en-US" dirty="0"/>
              <a:t>是一部告訴你如何快樂健康工作的寶典。</a:t>
            </a:r>
          </a:p>
        </p:txBody>
      </p:sp>
    </p:spTree>
    <p:extLst>
      <p:ext uri="{BB962C8B-B14F-4D97-AF65-F5344CB8AC3E}">
        <p14:creationId xmlns:p14="http://schemas.microsoft.com/office/powerpoint/2010/main" val="15705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56" y="850605"/>
            <a:ext cx="10213200" cy="1112836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b="1" dirty="0"/>
              <a:t>勞工機靈點，雇主睜大眼！</a:t>
            </a:r>
            <a:br>
              <a:rPr lang="en-US" altLang="zh-TW" b="1" dirty="0"/>
            </a:br>
            <a:r>
              <a:rPr lang="zh-TW" altLang="en-US" sz="2800" b="1" dirty="0"/>
              <a:t>搞定勞資關係的速成心法 </a:t>
            </a:r>
            <a:r>
              <a:rPr lang="zh-TW" altLang="en-US" sz="16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altLang="zh-TW" sz="16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程金龍</a:t>
            </a:r>
            <a:r>
              <a:rPr lang="en-US" altLang="zh-TW" sz="20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蘇鵬翰</a:t>
            </a:r>
            <a:r>
              <a:rPr lang="zh-TW" altLang="en-US" sz="20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Helvetica Neue"/>
              </a:rPr>
              <a:t>者</a:t>
            </a:r>
            <a:br>
              <a:rPr lang="zh-TW" altLang="en-US" sz="1600" b="1" dirty="0"/>
            </a:br>
            <a:endParaRPr lang="zh-TW" altLang="en-US" sz="2800" b="1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E99FC80-5846-4E1A-9260-52027E075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3254" y="2162034"/>
            <a:ext cx="2969382" cy="4008666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8084" y="1736732"/>
            <a:ext cx="7697971" cy="4270663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依據最新時事與法規修訂！外送員、派遣勞工、工時制度、請假怎麼請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……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，新版特色讓您一次懂：</a:t>
            </a:r>
            <a:br>
              <a:rPr lang="zh-TW" altLang="en-US" sz="1200" dirty="0"/>
            </a:b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雇主？勞工？傻傻分不清楚；如何判斷「僱傭關係」？美食外送員也是勞工嗎？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派遣工如何自我保障？企業使用派遣人員又該注意哪些事項呢？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老闆還能和員工約定試用期嗎？約定與不約定又有何影響？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圖解法定、二週、四週、八週等各種工時制度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5.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責任制是老闆說了算嗎？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6.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工資與非工資，要如何判斷與運用呢？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7.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面對職災勞工，老闆有哪些責任呢？帶您認識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111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年最新施行的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勞工職業災害保險及保護法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！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8.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團體保險規劃實務要領大揭露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只要表現不好，公司就可以開除我嗎？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10.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勞基法好多假啊～怎麼請，才合法？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11.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特別休假，如何計算天數？週年制與曆年制，您都搞懂了嗎？休不完怎麼辦，能換錢嗎？</a:t>
            </a: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12. 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老闆請小心！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勞動事件法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已於</a:t>
            </a:r>
            <a:r>
              <a:rPr lang="en-US" altLang="zh-TW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109</a:t>
            </a: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年上路囉！精闢解析讓您一次搞懂</a:t>
            </a:r>
            <a:br>
              <a:rPr lang="zh-TW" altLang="en-US" sz="1200" dirty="0"/>
            </a:br>
            <a:br>
              <a:rPr lang="zh-TW" altLang="en-US" sz="1200" dirty="0"/>
            </a:br>
            <a:r>
              <a:rPr lang="zh-TW" altLang="en-US" sz="1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　　雇主可運用本書，建立合宜且適法之勞工管理機制；各行業的職場工作者也可以藉由本書了解如何保障自我勞動權益；在學學生，也可以將本書作為進入職場的第一本工具書。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BBB290-0AAD-4F71-B419-0F0DE5A7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沒人雇用的一代</a:t>
            </a:r>
            <a:br>
              <a:rPr lang="en-US" altLang="zh-TW" b="1" dirty="0"/>
            </a:br>
            <a:r>
              <a:rPr lang="zh-TW" altLang="en-US" sz="2700" b="1" dirty="0"/>
              <a:t>零工經濟的陷阱，讓我們如何一步步成為免洗勞工</a:t>
            </a:r>
            <a:br>
              <a:rPr lang="en-US" altLang="zh-TW" b="1" dirty="0"/>
            </a:br>
            <a:r>
              <a:rPr lang="en-US" altLang="zh-TW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James Bloodworth </a:t>
            </a:r>
            <a:endParaRPr lang="zh-TW" altLang="en-US" sz="2000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9712301-A09B-4684-98AB-6357492A9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375" t="-770" r="2322" b="-1"/>
          <a:stretch/>
        </p:blipFill>
        <p:spPr>
          <a:xfrm>
            <a:off x="1170154" y="1867731"/>
            <a:ext cx="2859586" cy="4213132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D957C21-F9C3-47F4-941A-7403D6276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6429" y="1657341"/>
            <a:ext cx="6719775" cy="4633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200" dirty="0"/>
              <a:t>你也是痛苦的被雇者嗎</a:t>
            </a:r>
            <a:r>
              <a:rPr lang="en-US" altLang="zh-TW" sz="1200" dirty="0"/>
              <a:t>?</a:t>
            </a:r>
          </a:p>
          <a:p>
            <a:pPr marL="0" indent="0">
              <a:buNone/>
            </a:pPr>
            <a:r>
              <a:rPr lang="zh-TW" altLang="en-US" sz="1200" dirty="0"/>
              <a:t>大學畢業，卻只能在知名企業裡當客服人員，日復一日重複無聊的工作。</a:t>
            </a:r>
          </a:p>
          <a:p>
            <a:pPr marL="0" indent="0">
              <a:buNone/>
            </a:pPr>
            <a:r>
              <a:rPr lang="zh-TW" altLang="en-US" sz="1200" dirty="0"/>
              <a:t>斜槓時代，人人嚮往自由接案。</a:t>
            </a:r>
            <a:r>
              <a:rPr lang="en-US" altLang="zh-TW" sz="1200" dirty="0"/>
              <a:t>Uber</a:t>
            </a:r>
            <a:r>
              <a:rPr lang="zh-TW" altLang="en-US" sz="1200" dirty="0"/>
              <a:t>看似不錯，其實只要一打開</a:t>
            </a:r>
            <a:r>
              <a:rPr lang="en-US" altLang="zh-TW" sz="1200" dirty="0"/>
              <a:t>app</a:t>
            </a:r>
            <a:r>
              <a:rPr lang="zh-TW" altLang="en-US" sz="1200" dirty="0"/>
              <a:t>，就失去真正拒絕接案的權利。</a:t>
            </a:r>
            <a:r>
              <a:rPr lang="en-US" altLang="zh-TW" sz="1200" dirty="0"/>
              <a:t>Uber</a:t>
            </a:r>
            <a:r>
              <a:rPr lang="zh-TW" altLang="en-US" sz="1200" dirty="0"/>
              <a:t>的機制，只是讓人變成轉得更快的陀螺。</a:t>
            </a:r>
          </a:p>
          <a:p>
            <a:pPr marL="0" indent="0">
              <a:buNone/>
            </a:pPr>
            <a:r>
              <a:rPr lang="zh-TW" altLang="en-US" sz="1200" dirty="0"/>
              <a:t>亞馬遜的光環亮麗耀眼，但你如果是揀貨員，就差不多等同坐牢的工人。嚴苛的安檢及扣薪規定，也只有移工可以忍受。</a:t>
            </a:r>
          </a:p>
          <a:p>
            <a:pPr marL="0" indent="0">
              <a:buNone/>
            </a:pPr>
            <a:r>
              <a:rPr lang="zh-TW" altLang="en-US" sz="1200" dirty="0"/>
              <a:t>居家照護是未來的搶手職缺，實際進入這個行業，才知道是個分秒必爭又勞心勞力的低薪工作。</a:t>
            </a: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這個世界，從來就不是我們表面上看到的而已。而風光底層下的無奈和剥削又是如何造成的呢？</a:t>
            </a:r>
          </a:p>
          <a:p>
            <a:pPr marL="0" indent="0">
              <a:buNone/>
            </a:pPr>
            <a:r>
              <a:rPr lang="zh-TW" altLang="en-US" sz="1200" dirty="0"/>
              <a:t>記者詹姆士展開為期一百八十天的臥底觀察，先後應徵亞馬遜撿貨員、</a:t>
            </a:r>
            <a:r>
              <a:rPr lang="en-US" altLang="zh-TW" sz="1200" dirty="0"/>
              <a:t>Uber</a:t>
            </a:r>
            <a:r>
              <a:rPr lang="zh-TW" altLang="en-US" sz="1200" dirty="0"/>
              <a:t>司機、客服人員、居家照護員等職，挖掘出這些工作儘管在大企業或「創新趨勢」的名聲加持下鍍了層金，其實暗藏著諸多陷阱和謊言。</a:t>
            </a:r>
          </a:p>
          <a:p>
            <a:pPr marL="0" indent="0">
              <a:buNone/>
            </a:pPr>
            <a:r>
              <a:rPr lang="zh-TW" altLang="en-US" sz="1200" dirty="0"/>
              <a:t>他描述工作如何從一種驕傲淪為無情無人性、對尊嚴的踐踏，也點出了生活在後工業經濟時代，每一個人已經或終將遇到的困境。這本書突破了同溫層，讓我們看到勞動階級不為人知的一面，也提醒我們在終身雇用制式微，</a:t>
            </a:r>
            <a:r>
              <a:rPr lang="en-US" altLang="zh-TW" sz="1200" dirty="0"/>
              <a:t>AI</a:t>
            </a:r>
            <a:r>
              <a:rPr lang="zh-TW" altLang="en-US" sz="1200" dirty="0"/>
              <a:t>即將取代人工的時代，得好好思索自己的未來。</a:t>
            </a:r>
          </a:p>
        </p:txBody>
      </p:sp>
    </p:spTree>
    <p:extLst>
      <p:ext uri="{BB962C8B-B14F-4D97-AF65-F5344CB8AC3E}">
        <p14:creationId xmlns:p14="http://schemas.microsoft.com/office/powerpoint/2010/main" val="213134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E3A95A-9D31-4073-99BA-371CA069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高階白領勞工之工作時間除外適用制度</a:t>
            </a:r>
            <a:b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四國之比較</a:t>
            </a:r>
            <a:b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韓仕賢</a:t>
            </a:r>
            <a:r>
              <a:rPr lang="en-US" altLang="zh-TW" sz="20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郭玲惠</a:t>
            </a:r>
            <a:r>
              <a:rPr lang="en-US" altLang="zh-TW" sz="20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傅柏翔</a:t>
            </a:r>
            <a:r>
              <a:rPr lang="en-US" altLang="zh-TW" sz="20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張義德</a:t>
            </a:r>
            <a:r>
              <a:rPr lang="en-US" altLang="zh-TW" sz="20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侯岳宏</a:t>
            </a:r>
            <a:endParaRPr lang="zh-TW" altLang="en-US" sz="2000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EC289C16-57A7-42EE-8574-6F5635248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1145" y="1714792"/>
            <a:ext cx="2670341" cy="4124723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BC6436-CB82-429B-8795-115C7BB12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7935" y="1772915"/>
            <a:ext cx="5730949" cy="400847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近年來工時問題受到社會許多矚目，也引起許多爭議。特別是對於高階白領在工作時間除外適用，也是重要的討論焦點之一。各國對於此議題也有一些不同的規範方式。</a:t>
            </a:r>
          </a:p>
          <a:p>
            <a:endParaRPr lang="zh-TW" altLang="en-US" dirty="0"/>
          </a:p>
          <a:p>
            <a:r>
              <a:rPr lang="zh-TW" altLang="en-US" dirty="0"/>
              <a:t>　　因此，臺北大學法律學院比較法資料中心透過比較法研究，對於美國、德國、日本等國之制度進行分析及檢討，並對我國制度提出建議。希望透過解說，使關心相關議題之人員對於各國所採取的制度與背景能進一步理解。也期待此書，在勞動法學教育上或是實務上能有所貢獻。</a:t>
            </a:r>
          </a:p>
        </p:txBody>
      </p:sp>
    </p:spTree>
    <p:extLst>
      <p:ext uri="{BB962C8B-B14F-4D97-AF65-F5344CB8AC3E}">
        <p14:creationId xmlns:p14="http://schemas.microsoft.com/office/powerpoint/2010/main" val="198329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517E5F-F4F1-4B48-9A01-23EEE987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勞動御守：</a:t>
            </a:r>
            <a:br>
              <a:rPr lang="en-US" altLang="zh-TW" b="1" dirty="0"/>
            </a:br>
            <a:r>
              <a:rPr lang="zh-TW" altLang="en-US" b="1" dirty="0"/>
              <a:t>台大女律師完全解答勞工求職、在職、離職時各種問題</a:t>
            </a:r>
            <a:br>
              <a:rPr lang="en-US" altLang="zh-TW" dirty="0"/>
            </a:br>
            <a:r>
              <a:rPr lang="zh-TW" altLang="en-US" sz="2000" b="1" dirty="0"/>
              <a:t>陳琬渝 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22C8C7F6-EA25-4F23-BB90-23EC777B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412"/>
          <a:stretch/>
        </p:blipFill>
        <p:spPr>
          <a:xfrm>
            <a:off x="989400" y="1866540"/>
            <a:ext cx="3008442" cy="4180246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BE7DA3D-B187-458D-9648-E86BC6C23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6496" y="1866540"/>
            <a:ext cx="6826104" cy="4730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200" dirty="0"/>
              <a:t>　本書囊括各種職場上問題 實際案例分析</a:t>
            </a:r>
          </a:p>
          <a:p>
            <a:pPr marL="0" indent="0">
              <a:buNone/>
            </a:pPr>
            <a:r>
              <a:rPr lang="zh-TW" altLang="en-US" sz="1200" dirty="0"/>
              <a:t>　勞工必看 老闆人資也要看 不必念法律系也看得懂！</a:t>
            </a:r>
          </a:p>
          <a:p>
            <a:pPr marL="0" indent="0">
              <a:buNone/>
            </a:pPr>
            <a:r>
              <a:rPr lang="zh-TW" altLang="en-US" sz="1200" dirty="0"/>
              <a:t>　　</a:t>
            </a:r>
            <a:r>
              <a:rPr lang="en-US" altLang="zh-TW" sz="1200" dirty="0"/>
              <a:t>Q.</a:t>
            </a:r>
            <a:r>
              <a:rPr lang="zh-TW" altLang="en-US" sz="1200" dirty="0"/>
              <a:t>我可以用</a:t>
            </a:r>
            <a:r>
              <a:rPr lang="en-US" altLang="zh-TW" sz="1200" dirty="0"/>
              <a:t>LINE</a:t>
            </a:r>
            <a:r>
              <a:rPr lang="zh-TW" altLang="en-US" sz="1200" dirty="0"/>
              <a:t>等通訊軟體跟公司請假嗎？老闆可以因為我請假扣薪水或不發全勤獎金嗎？</a:t>
            </a:r>
          </a:p>
          <a:p>
            <a:pPr marL="0" indent="0">
              <a:buNone/>
            </a:pPr>
            <a:r>
              <a:rPr lang="zh-TW" altLang="en-US" sz="1200" dirty="0"/>
              <a:t>　　</a:t>
            </a:r>
            <a:r>
              <a:rPr lang="en-US" altLang="zh-TW" sz="1200" dirty="0"/>
              <a:t>Q.</a:t>
            </a:r>
            <a:r>
              <a:rPr lang="zh-TW" altLang="en-US" sz="1200" dirty="0"/>
              <a:t>碰到職災時該怎麼辦？我可以對公司主張什麼權利？</a:t>
            </a:r>
          </a:p>
          <a:p>
            <a:pPr marL="0" indent="0">
              <a:buNone/>
            </a:pPr>
            <a:r>
              <a:rPr lang="zh-TW" altLang="en-US" sz="1200" dirty="0"/>
              <a:t>　　</a:t>
            </a:r>
            <a:r>
              <a:rPr lang="en-US" altLang="zh-TW" sz="1200" dirty="0"/>
              <a:t>Q.</a:t>
            </a:r>
            <a:r>
              <a:rPr lang="zh-TW" altLang="en-US" sz="1200" dirty="0"/>
              <a:t>女性懷孕、生產、育兒時享有哪些權利？雇主可以因爲我懷孕或照顧小孩而資遣我嗎？</a:t>
            </a:r>
          </a:p>
          <a:p>
            <a:pPr marL="0" indent="0">
              <a:buNone/>
            </a:pPr>
            <a:r>
              <a:rPr lang="zh-TW" altLang="en-US" sz="1200" dirty="0"/>
              <a:t>　　</a:t>
            </a:r>
            <a:r>
              <a:rPr lang="en-US" altLang="zh-TW" sz="1200" dirty="0"/>
              <a:t>Q.</a:t>
            </a:r>
            <a:r>
              <a:rPr lang="zh-TW" altLang="en-US" sz="1200" dirty="0"/>
              <a:t>因為雇主違法而主動離職，或被公司違法解僱，可以主張哪些權利？</a:t>
            </a:r>
          </a:p>
          <a:p>
            <a:pPr marL="0" indent="0">
              <a:buNone/>
            </a:pPr>
            <a:r>
              <a:rPr lang="zh-TW" altLang="en-US" sz="1200" dirty="0"/>
              <a:t>　　</a:t>
            </a:r>
            <a:r>
              <a:rPr lang="en-US" altLang="zh-TW" sz="1200" dirty="0"/>
              <a:t>Q.</a:t>
            </a:r>
            <a:r>
              <a:rPr lang="zh-TW" altLang="en-US" sz="1200" dirty="0"/>
              <a:t>勞動檢查到底在檢查什麼？我可以匿名檢舉嗎？</a:t>
            </a:r>
          </a:p>
          <a:p>
            <a:pPr marL="0" indent="0">
              <a:buNone/>
            </a:pPr>
            <a:r>
              <a:rPr lang="zh-TW" altLang="en-US" sz="1200" dirty="0"/>
              <a:t>　　</a:t>
            </a:r>
            <a:r>
              <a:rPr lang="en-US" altLang="zh-TW" sz="1200" dirty="0"/>
              <a:t>Q.</a:t>
            </a:r>
            <a:r>
              <a:rPr lang="zh-TW" altLang="en-US" sz="1200" dirty="0"/>
              <a:t>遇到職場性騷擾該怎麼辦？我該向誰申訴？</a:t>
            </a:r>
          </a:p>
          <a:p>
            <a:pPr marL="0" indent="0">
              <a:buNone/>
            </a:pPr>
            <a:r>
              <a:rPr lang="zh-TW" altLang="en-US" sz="1200" dirty="0"/>
              <a:t>　　</a:t>
            </a:r>
            <a:r>
              <a:rPr lang="en-US" altLang="zh-TW" sz="1200" dirty="0"/>
              <a:t>Q.</a:t>
            </a:r>
            <a:r>
              <a:rPr lang="zh-TW" altLang="en-US" sz="1200" dirty="0"/>
              <a:t>勞基法一直在修法，現在加班費到底怎麼計算？</a:t>
            </a:r>
          </a:p>
          <a:p>
            <a:pPr marL="0" indent="0">
              <a:buNone/>
            </a:pPr>
            <a:r>
              <a:rPr lang="zh-TW" altLang="en-US" sz="1200" dirty="0"/>
              <a:t>　　這些問題本書都有解答！</a:t>
            </a:r>
          </a:p>
        </p:txBody>
      </p:sp>
    </p:spTree>
    <p:extLst>
      <p:ext uri="{BB962C8B-B14F-4D97-AF65-F5344CB8AC3E}">
        <p14:creationId xmlns:p14="http://schemas.microsoft.com/office/powerpoint/2010/main" val="155804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7BAD19-36DB-499F-86A1-88B47AF0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77" y="799327"/>
            <a:ext cx="10213200" cy="1112836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滿意的話，請給我五顆星！</a:t>
            </a:r>
            <a:br>
              <a:rPr lang="en-US" altLang="zh-TW" b="1" dirty="0"/>
            </a:br>
            <a:r>
              <a:rPr lang="zh-TW" altLang="en-US" sz="3100" b="1" dirty="0"/>
              <a:t>零工經濟時代，外送宅配、寵物保姆、清潔打掃、外包接案，</a:t>
            </a:r>
            <a:br>
              <a:rPr lang="en-US" altLang="zh-TW" sz="3100" b="1" dirty="0"/>
            </a:br>
            <a:r>
              <a:rPr lang="en-US" altLang="zh-TW" sz="3100" b="1" dirty="0"/>
              <a:t>10</a:t>
            </a:r>
            <a:r>
              <a:rPr lang="zh-TW" altLang="en-US" sz="3100" b="1" dirty="0"/>
              <a:t>個你不知道的平台勞動者困境與難題</a:t>
            </a:r>
            <a:br>
              <a:rPr lang="en-US" altLang="zh-TW" sz="3100" b="1" dirty="0"/>
            </a:br>
            <a:r>
              <a:rPr lang="ko-KR" altLang="en-US" sz="3100" b="1" dirty="0"/>
              <a:t>유경현</a:t>
            </a:r>
            <a:r>
              <a:rPr lang="en-US" altLang="ko-KR" sz="3100" b="1" dirty="0"/>
              <a:t>, </a:t>
            </a:r>
            <a:r>
              <a:rPr lang="ko-KR" altLang="en-US" sz="3100" b="1" dirty="0"/>
              <a:t>유수진 </a:t>
            </a:r>
            <a:endParaRPr lang="zh-TW" altLang="en-US" sz="3100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2ADF2E49-FCE1-441E-BD7A-A3729BA03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8912" y="2190843"/>
            <a:ext cx="3017517" cy="3954776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BEDF24-F3DD-430A-B8A8-9B8F14EB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8336" y="1743741"/>
            <a:ext cx="6870761" cy="51142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sz="2200" dirty="0"/>
              <a:t>外送接單、在家接案，這樣的工作方式，真的可以「不爽不要做」嗎？只要從事平台工作，就沒有人能擺脫星級評分制度的束縛。滿分五顆星的光環背後，滿滿都是平台勞動者的辛酸與血淚。</a:t>
            </a:r>
          </a:p>
          <a:p>
            <a:pPr marL="0" indent="0">
              <a:buNone/>
            </a:pPr>
            <a:r>
              <a:rPr lang="zh-TW" altLang="en-US" sz="2200" dirty="0"/>
              <a:t>　◎他們說，平台工作者可以「時間任選、工作量隨意」！</a:t>
            </a:r>
          </a:p>
          <a:p>
            <a:pPr marL="0" indent="0">
              <a:buNone/>
            </a:pPr>
            <a:r>
              <a:rPr lang="zh-TW" altLang="en-US" sz="2200" dirty="0"/>
              <a:t>　◆事實是：不工作就沒有收入，一周工作</a:t>
            </a:r>
            <a:r>
              <a:rPr lang="en-US" altLang="zh-TW" sz="2200" dirty="0"/>
              <a:t>90</a:t>
            </a:r>
            <a:r>
              <a:rPr lang="zh-TW" altLang="en-US" sz="2200" dirty="0"/>
              <a:t>小時是家常便飯。</a:t>
            </a:r>
          </a:p>
          <a:p>
            <a:pPr marL="0" indent="0">
              <a:buNone/>
            </a:pPr>
            <a:r>
              <a:rPr lang="zh-TW" altLang="en-US" sz="2200" dirty="0"/>
              <a:t>　◎他們說，平台工作者可以「不受時間與空間的限制」！</a:t>
            </a:r>
          </a:p>
          <a:p>
            <a:pPr marL="0" indent="0">
              <a:buNone/>
            </a:pPr>
            <a:r>
              <a:rPr lang="zh-TW" altLang="en-US" sz="2200" dirty="0"/>
              <a:t>　◆事實是：永遠沒有下班的一天，二十四小時都在工作。</a:t>
            </a:r>
          </a:p>
          <a:p>
            <a:pPr marL="0" indent="0">
              <a:buNone/>
            </a:pPr>
            <a:r>
              <a:rPr lang="zh-TW" altLang="en-US" sz="2200" dirty="0"/>
              <a:t>    ◎他們說，平台工作者可以「五星好評到手、高薪輕鬆入袋」！</a:t>
            </a:r>
          </a:p>
          <a:p>
            <a:pPr marL="0" indent="0" algn="l">
              <a:buNone/>
            </a:pPr>
            <a:r>
              <a:rPr lang="zh-TW" altLang="en-US" sz="2200" dirty="0"/>
              <a:t>　◆事實是：為了獲得好評與高分，就算削價競爭、吃虧，也要提供回饋。</a:t>
            </a:r>
            <a:endParaRPr lang="en-US" altLang="zh-TW" sz="2200" dirty="0"/>
          </a:p>
          <a:p>
            <a:pPr marL="0" indent="0" algn="l">
              <a:buNone/>
            </a:pPr>
            <a:endParaRPr lang="en-US" altLang="zh-TW" sz="2000" b="0" i="0" dirty="0"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我們的生活中，不管是造訪美食餐廳、挑選出遊景點，甚至是點餐外送，都越來越依靠所謂的「星級評分」。然而其實有一群人，因為這一顆顆星星又哭又笑。他們就是外送宅配員、寵物保姆、清潔打掃人員，以及具專業技能的自由工作者等等，靠外包接案維生的「平台勞動者」⋯⋯ </a:t>
            </a:r>
          </a:p>
          <a:p>
            <a:pPr marL="0" indent="0" algn="l">
              <a:buNone/>
            </a:pP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雖然沒有上司監督，但星級評分催促著他們不停工作；就算已經盡心盡力，卻還是會莫名掉分、拿負評。隱身平台勞動市場的人工智能系統，僅用顧客的星級評分和評價留言為勞動者排名。以區區</a:t>
            </a:r>
            <a:r>
              <a:rPr lang="en-US" altLang="zh-TW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0.1</a:t>
            </a: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分的微小差距，大幅影響平台勞動者的收入！</a:t>
            </a:r>
            <a:endParaRPr lang="en-US" altLang="zh-TW" sz="2000" b="0" i="0" dirty="0"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本書以韓國電視台</a:t>
            </a:r>
            <a:r>
              <a:rPr lang="en-US" altLang="zh-TW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KBS</a:t>
            </a: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大獲好評的紀錄片</a:t>
            </a:r>
            <a:r>
              <a:rPr lang="en-US" altLang="zh-TW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星級人生</a:t>
            </a:r>
            <a:r>
              <a:rPr lang="en-US" altLang="zh-TW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為起點，講述</a:t>
            </a:r>
            <a:r>
              <a:rPr lang="en-US" altLang="zh-TW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zh-TW" alt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個不同領域的平台勞動者故事，並揭露他們困境與難題、「星級評分」制度對整個社會帶來的影響，以及平台工作如何改變了他們的人生。希望透過他們深刻的故事，邀請你我對平台勞動者多付出一點關心，並且看到這個不被規範在架構下的勞動問題。</a:t>
            </a:r>
          </a:p>
        </p:txBody>
      </p:sp>
    </p:spTree>
    <p:extLst>
      <p:ext uri="{BB962C8B-B14F-4D97-AF65-F5344CB8AC3E}">
        <p14:creationId xmlns:p14="http://schemas.microsoft.com/office/powerpoint/2010/main" val="90131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EE220-7CB6-41C0-8D46-4FF82827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64" y="207964"/>
            <a:ext cx="10213200" cy="1112836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接單人生</a:t>
            </a:r>
            <a:br>
              <a:rPr lang="en-US" altLang="zh-TW" b="1" dirty="0"/>
            </a:br>
            <a:r>
              <a:rPr lang="zh-TW" altLang="en-US" b="1" dirty="0"/>
              <a:t>兼差、斜槓、自由工作，零工世代的職場樣貌與實況記錄</a:t>
            </a:r>
            <a:br>
              <a:rPr lang="en-US" altLang="zh-TW" b="1" dirty="0"/>
            </a:br>
            <a:r>
              <a:rPr lang="en-US" altLang="zh-TW" sz="2000" b="1" dirty="0"/>
              <a:t>Alexandrea J. </a:t>
            </a:r>
            <a:r>
              <a:rPr lang="en-US" altLang="zh-TW" sz="2000" b="1" dirty="0" err="1"/>
              <a:t>Ravenelle</a:t>
            </a:r>
            <a:r>
              <a:rPr lang="zh-TW" altLang="en-US" sz="2000" b="1" dirty="0"/>
              <a:t> 著</a:t>
            </a:r>
            <a:endParaRPr lang="zh-TW" altLang="en-US" b="1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31CE08-F605-4BF4-81FC-05BA60633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5745" y="1237672"/>
            <a:ext cx="7610764" cy="5601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1000" dirty="0"/>
              <a:t>跑外送、轉行開車、兼職當私廚，接案去別人家幫忙做家事</a:t>
            </a:r>
            <a:r>
              <a:rPr lang="en-US" altLang="zh-TW" sz="1000" dirty="0"/>
              <a:t>…… </a:t>
            </a:r>
            <a:r>
              <a:rPr lang="zh-TW" altLang="en-US" sz="1000" dirty="0"/>
              <a:t>擺脫朝九晚五、不再打卡之後，新形態雇傭關係讓工作更自由？</a:t>
            </a:r>
          </a:p>
          <a:p>
            <a:pPr marL="0" indent="0">
              <a:buNone/>
            </a:pPr>
            <a:r>
              <a:rPr lang="zh-TW" altLang="en-US" sz="1000" dirty="0"/>
              <a:t>崛起的線上平台，多樣的工作機會，真能讓付出的血汗有保障？歡迎來到共享經濟的時代！</a:t>
            </a:r>
          </a:p>
          <a:p>
            <a:r>
              <a:rPr lang="zh-TW" altLang="en-US" sz="1000" dirty="0"/>
              <a:t>自由選擇工時、做想做工作、當自己的老闆、讓你擁有收入的自主權！</a:t>
            </a:r>
          </a:p>
          <a:p>
            <a:r>
              <a:rPr lang="zh-TW" altLang="en-US" sz="1000" dirty="0"/>
              <a:t>無數的線上平台和</a:t>
            </a:r>
            <a:r>
              <a:rPr lang="en-US" altLang="zh-TW" sz="1000" dirty="0"/>
              <a:t>APP</a:t>
            </a:r>
            <a:r>
              <a:rPr lang="zh-TW" altLang="en-US" sz="1000" dirty="0"/>
              <a:t>承諾 將要改變資本主義，支持者們宣稱零工經濟將能翻轉經濟不平等，</a:t>
            </a:r>
          </a:p>
          <a:p>
            <a:r>
              <a:rPr lang="zh-TW" altLang="en-US" sz="1000" dirty="0"/>
              <a:t>讓勞工擁有權利，讓企業得以繁榮。</a:t>
            </a:r>
            <a:endParaRPr lang="en-US" altLang="zh-TW" sz="1000" dirty="0"/>
          </a:p>
          <a:p>
            <a:pPr marL="0" indent="0">
              <a:buNone/>
            </a:pPr>
            <a:r>
              <a:rPr lang="zh-TW" altLang="en-US" sz="1000" dirty="0"/>
              <a:t>但，事實真是如此？</a:t>
            </a:r>
            <a:endParaRPr lang="en-US" altLang="zh-TW" sz="1000" dirty="0"/>
          </a:p>
          <a:p>
            <a:pPr marL="0" indent="0">
              <a:buNone/>
            </a:pP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作者訪問、收錄了近８０位透過平台接單的工作者，分享他們獨特的經驗與故事。</a:t>
            </a:r>
            <a:br>
              <a:rPr lang="zh-TW" altLang="en-US" sz="1000" dirty="0"/>
            </a:b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這些受訪者多半是千禧世代的年輕人，渴望工作自由、有彈性工時，</a:t>
            </a: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但有些人卻被平台演算法的接案率、回覆率和評價綁架，失去自主性。</a:t>
            </a: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此外，調查也發現所謂的「共享經濟」，破壞了好幾個世代才爭取到的職場保護措施、</a:t>
            </a: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歧視與性騷擾防治規範，以及工會組織權保障。當然，還有失去公司提撥的福利等。</a:t>
            </a: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有人為了多跑一張單而受傷，不但求償無門，還得自掏腰包做復健</a:t>
            </a:r>
            <a:r>
              <a:rPr lang="en-US" altLang="zh-TW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……</a:t>
            </a:r>
            <a:br>
              <a:rPr lang="zh-TW" altLang="en-US" sz="1000" dirty="0"/>
            </a:b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兼職、接單外送員滿街跑的零工經濟模式，看似創造出理想生活，</a:t>
            </a: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卻也有人僅是勉強度日，還犧牲掉原有的穩定收入和正統的勞工權益。</a:t>
            </a:r>
            <a:br>
              <a:rPr lang="zh-TW" altLang="en-US" sz="1000" dirty="0"/>
            </a:br>
            <a:br>
              <a:rPr lang="zh-TW" altLang="en-US" sz="1000" dirty="0"/>
            </a:br>
            <a:r>
              <a:rPr lang="zh-TW" altLang="en-US" sz="1000" b="1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號稱自由、彈性、能多賺一點、幫助創業的零工經濟市場，</a:t>
            </a:r>
            <a:br>
              <a:rPr lang="zh-TW" altLang="en-US" sz="1000" b="1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000" b="1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是否讓你白忙一場？不但遭受冷眼歧視，也沒真正學到特殊技能？</a:t>
            </a:r>
            <a:br>
              <a:rPr lang="zh-TW" altLang="en-US" sz="1000" dirty="0"/>
            </a:b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本書敘述了接單過活、靠零工經濟維生的故事，也檢視了這種新興經濟運動中的成本、效益和社會衝擊，</a:t>
            </a:r>
            <a:br>
              <a:rPr lang="zh-TW" altLang="en-US" sz="1000" dirty="0"/>
            </a:b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內容引人同情、深具省思，揭露零工經濟是「最低工資＋最具危險」的工作，更是</a:t>
            </a:r>
            <a:r>
              <a:rPr lang="en-US" altLang="zh-TW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zh-TW" altLang="en-US" sz="1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世紀勞工的千禧版本。</a:t>
            </a:r>
            <a:endParaRPr lang="zh-TW" altLang="en-US" sz="10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3703C8E-343E-4B20-A30F-B8667F10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26" y="1738678"/>
            <a:ext cx="2970671" cy="41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2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3B3746-0563-4E42-BE10-398D1EA0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19" y="523081"/>
            <a:ext cx="10213200" cy="1112836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飛蛾撲火</a:t>
            </a:r>
            <a:br>
              <a:rPr lang="en-US" altLang="zh-TW" dirty="0"/>
            </a:br>
            <a:r>
              <a:rPr lang="zh-TW" altLang="en-US" sz="3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兩個女人組織工會的故事</a:t>
            </a:r>
            <a:b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Daisy Pitkin</a:t>
            </a:r>
            <a:endParaRPr lang="zh-TW" altLang="en-US" sz="20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E24799A-D4E0-4119-80D5-2259E631A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85" r="3121"/>
          <a:stretch/>
        </p:blipFill>
        <p:spPr>
          <a:xfrm>
            <a:off x="1539594" y="2042464"/>
            <a:ext cx="2492272" cy="3727358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EEB81AE-FADC-4CD6-9F6E-AEF89BB36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8978" y="1772398"/>
            <a:ext cx="5333428" cy="46990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dirty="0"/>
              <a:t>　這本書描寫組織洗衣廠工會的艱苦過程，有珍貴的歡笑、互助、友誼，同時也反省工會內部的民主、組織者由上而下的領導性、對於掌握權力的錯誤妄想、上級工會的政治鬥爭</a:t>
            </a:r>
            <a:r>
              <a:rPr lang="en-US" altLang="zh-TW" dirty="0"/>
              <a:t>……</a:t>
            </a:r>
            <a:r>
              <a:rPr lang="zh-TW" altLang="en-US" dirty="0"/>
              <a:t>在勞工運動中，工人要面對的不只是資方，也包含所屬的工會及自己。另一方面，書中也爬梳美國勞工運動百年來未正視的性別議題，「工會的男人總認為女人是靠不住的士兵」，然而一九○九年受不了男性工會幹部空話而上臺登高一呼總罷工的，是一位縫衣女工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　　貧富差距愈來愈大、勞動條件愈來愈糟，是全球的趨勢，還有什麼條件組織工會？反過來說，這一切使我們憤怒，憤怒促使人戰鬥，工潮正於世界各地死灰復燃，我們也需要做好團結的準備，思考團結的意義。時機到來，春風又生，野火燎原。</a:t>
            </a:r>
          </a:p>
        </p:txBody>
      </p:sp>
    </p:spTree>
    <p:extLst>
      <p:ext uri="{BB962C8B-B14F-4D97-AF65-F5344CB8AC3E}">
        <p14:creationId xmlns:p14="http://schemas.microsoft.com/office/powerpoint/2010/main" val="319366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FF0D4-A2EC-4747-B771-2FA29F8E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88" y="353005"/>
            <a:ext cx="4928400" cy="1112836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職業，病了嗎？</a:t>
            </a:r>
            <a:br>
              <a:rPr lang="en-US" altLang="zh-TW" b="1" dirty="0"/>
            </a:br>
            <a:r>
              <a:rPr lang="zh-TW" altLang="en-US" b="1" dirty="0"/>
              <a:t>待修補的職業健康保護機制</a:t>
            </a:r>
            <a:br>
              <a:rPr lang="en-US" altLang="zh-TW" b="1" dirty="0"/>
            </a:b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鄭雅文</a:t>
            </a:r>
            <a:r>
              <a:rPr lang="en-US" altLang="zh-TW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zh-TW" altLang="en-US" sz="2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鄭峰齊 著</a:t>
            </a:r>
            <a:endParaRPr lang="zh-TW" altLang="en-US" b="1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F2FB02D-CA9C-4701-B924-FE5D816D7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42037" y="152400"/>
            <a:ext cx="7188037" cy="3076543"/>
          </a:xfrm>
        </p:spPr>
        <p:txBody>
          <a:bodyPr>
            <a:noAutofit/>
          </a:bodyPr>
          <a:lstStyle/>
          <a:p>
            <a:r>
              <a:rPr lang="zh-TW" altLang="en-US" sz="800" dirty="0"/>
              <a:t>　</a:t>
            </a:r>
            <a:r>
              <a:rPr lang="zh-TW" altLang="en-US" sz="1200" dirty="0"/>
              <a:t>向人民報告：台灣職業健康保護體系十大漏洞</a:t>
            </a:r>
          </a:p>
          <a:p>
            <a:pPr marL="0" indent="0">
              <a:buNone/>
            </a:pPr>
            <a:r>
              <a:rPr lang="zh-TW" altLang="en-US" sz="1200" dirty="0"/>
              <a:t>◎未盡保護責任，反倒戕害勞工：當前的職業健康保護體系，非但無法成為職災受難者的支持力量，反而是另一個加害者。</a:t>
            </a:r>
          </a:p>
          <a:p>
            <a:pPr marL="0" indent="0">
              <a:buNone/>
            </a:pPr>
            <a:r>
              <a:rPr lang="zh-TW" altLang="en-US" sz="1200" dirty="0"/>
              <a:t>◎資本家造業，全民負擔：職業傷病所引發的問題及費用，理當由資本家承擔，現在卻轉嫁給台灣全民負擔。</a:t>
            </a:r>
          </a:p>
          <a:p>
            <a:pPr marL="0" indent="0">
              <a:buNone/>
            </a:pPr>
            <a:r>
              <a:rPr lang="zh-TW" altLang="en-US" sz="1200" dirty="0"/>
              <a:t>◎近四成勞工不受保障：</a:t>
            </a:r>
            <a:r>
              <a:rPr lang="en-US" altLang="zh-TW" sz="1200" dirty="0"/>
              <a:t>《</a:t>
            </a:r>
            <a:r>
              <a:rPr lang="zh-TW" altLang="en-US" sz="1200" dirty="0"/>
              <a:t>勞工安全衛生法</a:t>
            </a:r>
            <a:r>
              <a:rPr lang="en-US" altLang="zh-TW" sz="1200" dirty="0"/>
              <a:t>》</a:t>
            </a:r>
            <a:r>
              <a:rPr lang="zh-TW" altLang="en-US" sz="1200" dirty="0"/>
              <a:t>只涵蓋六成的就業人口，</a:t>
            </a:r>
            <a:r>
              <a:rPr lang="en-US" altLang="zh-TW" sz="1200" dirty="0"/>
              <a:t>《</a:t>
            </a:r>
            <a:r>
              <a:rPr lang="zh-TW" altLang="en-US" sz="1200" dirty="0"/>
              <a:t>勞基法</a:t>
            </a:r>
            <a:r>
              <a:rPr lang="en-US" altLang="zh-TW" sz="1200" dirty="0"/>
              <a:t>》</a:t>
            </a:r>
            <a:r>
              <a:rPr lang="zh-TW" altLang="en-US" sz="1200" dirty="0"/>
              <a:t>也僅涵蓋</a:t>
            </a:r>
            <a:r>
              <a:rPr lang="en-US" altLang="zh-TW" sz="1200" dirty="0"/>
              <a:t>75%</a:t>
            </a:r>
            <a:r>
              <a:rPr lang="zh-TW" altLang="en-US" sz="1200" dirty="0"/>
              <a:t>的就業人口，不符合國際公約所呼籲的一體適用原則。</a:t>
            </a:r>
          </a:p>
          <a:p>
            <a:pPr marL="0" indent="0">
              <a:buNone/>
            </a:pPr>
            <a:r>
              <a:rPr lang="zh-TW" altLang="en-US" sz="1200" dirty="0"/>
              <a:t>◎補償制度混亂，落後日、韓：台灣的職災補償制度法源混亂，未能單獨立法；補償件數落後鄰國日、韓，也遠低於西方國家。</a:t>
            </a:r>
          </a:p>
          <a:p>
            <a:pPr marL="0" indent="0">
              <a:buNone/>
            </a:pPr>
            <a:r>
              <a:rPr lang="zh-TW" altLang="en-US" sz="1200" dirty="0"/>
              <a:t>◎通報機制整合不佳：台灣的職業傷病通報機制缺乏整合，呈現多頭馬車局面，缺乏法律強制性。</a:t>
            </a:r>
          </a:p>
          <a:p>
            <a:pPr marL="0" indent="0">
              <a:buNone/>
            </a:pPr>
            <a:r>
              <a:rPr lang="zh-TW" altLang="en-US" sz="1200" dirty="0"/>
              <a:t>◎空有勞動檢查組織，實際效能低落：台灣的勞動檢查組織疊床架屋，事權分散不一，檢查人力不足也導致實施率低落。</a:t>
            </a:r>
          </a:p>
          <a:p>
            <a:pPr marL="0" indent="0">
              <a:buNone/>
            </a:pPr>
            <a:r>
              <a:rPr lang="zh-TW" altLang="en-US" sz="1200" dirty="0"/>
              <a:t>◎勞工健檢弊病叢生：包括市場低價競爭、與全民健保資源重疊、健檢資料隱私權缺乏保障等。</a:t>
            </a:r>
          </a:p>
          <a:p>
            <a:pPr marL="0" indent="0">
              <a:buNone/>
            </a:pPr>
            <a:r>
              <a:rPr lang="zh-TW" altLang="en-US" sz="1200" dirty="0"/>
              <a:t>◎事業單位利益干擾，阻撓醫師職災鑑定：職業醫學專科醫師承受醫院的利潤績效壓力，及事業單位的利益干擾，無法充分捍衛工作者的健康權益。</a:t>
            </a:r>
          </a:p>
          <a:p>
            <a:pPr marL="0" indent="0">
              <a:buNone/>
            </a:pPr>
            <a:r>
              <a:rPr lang="zh-TW" altLang="en-US" sz="1200" dirty="0"/>
              <a:t>◎由上而下主導政策，不符基層需求：台灣的職場健康促進計畫多為政府主導、民間企業配合、勞工被動參與，「由上而下」的模式流於形式，功能不彰。</a:t>
            </a:r>
          </a:p>
          <a:p>
            <a:pPr marL="0" indent="0">
              <a:buNone/>
            </a:pPr>
            <a:r>
              <a:rPr lang="zh-TW" altLang="en-US" sz="1200" dirty="0"/>
              <a:t>◎工作過勞猝死事件頻傳，政府無要無緊：台灣產業為維持競爭力，壓低人事成本，更以「責任制」為名延長工時，造成工作過勞猝死事件頻傳。對此政府卻長期消極不作為，任由事業單位持續違法。</a:t>
            </a:r>
            <a:endParaRPr lang="zh-TW" altLang="en-US" sz="14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8C6A26C-9812-41E7-BA5B-D3CC2E6E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38" y="2047009"/>
            <a:ext cx="2767661" cy="38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8760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4A8BD-7470-4767-A78C-01B8DE47DE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64C41-CC88-4734-A7CC-5A92B4986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_FrostyVTI</Template>
  <TotalTime>0</TotalTime>
  <Words>4286</Words>
  <Application>Microsoft Office PowerPoint</Application>
  <PresentationFormat>寬螢幕</PresentationFormat>
  <Paragraphs>121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Helvetica Neue</vt:lpstr>
      <vt:lpstr>Microsoft JhengHei UI</vt:lpstr>
      <vt:lpstr>Noto Sans TC</vt:lpstr>
      <vt:lpstr>華康仿宋體 Std W4</vt:lpstr>
      <vt:lpstr>Arial</vt:lpstr>
      <vt:lpstr>Wingdings</vt:lpstr>
      <vt:lpstr>FrostyVTI</vt:lpstr>
      <vt:lpstr>勞權 公司沒告訴你 但你一定要知道的事</vt:lpstr>
      <vt:lpstr>勞工機靈點，雇主睜大眼！ 搞定勞資關係的速成心法   程金龍, 蘇鵬翰 者 </vt:lpstr>
      <vt:lpstr>沒人雇用的一代 零工經濟的陷阱，讓我們如何一步步成為免洗勞工 James Bloodworth </vt:lpstr>
      <vt:lpstr>高階白領勞工之工作時間除外適用制度 四國之比較  韓仕賢, 郭玲惠, 傅柏翔, 張義德, 侯岳宏</vt:lpstr>
      <vt:lpstr>勞動御守： 台大女律師完全解答勞工求職、在職、離職時各種問題 陳琬渝 </vt:lpstr>
      <vt:lpstr>滿意的話，請給我五顆星！ 零工經濟時代，外送宅配、寵物保姆、清潔打掃、外包接案， 10個你不知道的平台勞動者困境與難題 유경현, 유수진 </vt:lpstr>
      <vt:lpstr>接單人生 兼差、斜槓、自由工作，零工世代的職場樣貌與實況記錄 Alexandrea J. Ravenelle 著</vt:lpstr>
      <vt:lpstr>飛蛾撲火 兩個女人組織工會的故事 Daisy Pitkin</vt:lpstr>
      <vt:lpstr>職業，病了嗎？ 待修補的職業健康保護機制 鄭雅文, 鄭峰齊 著</vt:lpstr>
      <vt:lpstr>菁英媽媽想上班 美國頂尖名校女性 重返職場的特權與矛盾  Pamela Stone, Meg Lovejoy 著</vt:lpstr>
      <vt:lpstr>先上課再上班 上班族的第一堂法律課 周志盛 著</vt:lpstr>
      <vt:lpstr>戰鬥的上班族 職場勞工自保25招 蔡晴羽</vt:lpstr>
      <vt:lpstr>被壓榨了！然後咧？ 給你職場勞工自保的21招 蔡晴羽</vt:lpstr>
      <vt:lpstr>要上班了！然後咧？ 教你當個聰明的職場勞工 蔡晴羽</vt:lpstr>
      <vt:lpstr>九降風中的勞工 新竹勞工訪調工作隊</vt:lpstr>
      <vt:lpstr>職業病bye-bye 快樂工作健康指南 張正莉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2021-04-27T12:12:06Z</dcterms:created>
  <dcterms:modified xsi:type="dcterms:W3CDTF">2024-11-01T02:26:18Z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